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1"/>
  </p:notesMasterIdLst>
  <p:handoutMasterIdLst>
    <p:handoutMasterId r:id="rId12"/>
  </p:handout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olo Romano" initials="PR" lastIdx="3" clrIdx="0">
    <p:extLst>
      <p:ext uri="{19B8F6BF-5375-455C-9EA6-DF929625EA0E}">
        <p15:presenceInfo xmlns:p15="http://schemas.microsoft.com/office/powerpoint/2012/main" userId="47e9405bdccc273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6952"/>
    <a:srgbClr val="DDA147"/>
    <a:srgbClr val="B54C2D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DC13AB6D-DEA2-4CBB-AC69-1EF1A6AD1512}">
      <dgm:prSet/>
      <dgm:spPr/>
      <dgm:t>
        <a:bodyPr rtlCol="0"/>
        <a:lstStyle/>
        <a:p>
          <a:pPr rtl="0">
            <a:defRPr cap="all"/>
          </a:pPr>
          <a:r>
            <a:rPr lang="it" dirty="0"/>
            <a:t>Pandora trasgredisce al divieto, apre la scatola e fa uscire tutti i mali del mondo</a:t>
          </a:r>
        </a:p>
      </dgm:t>
    </dgm:pt>
    <dgm:pt modelId="{2C752582-D9FF-4E04-A92F-827DB4BB5C48}" type="parTrans" cxnId="{4B888393-351D-4489-90C9-5A68061AB236}">
      <dgm:prSet/>
      <dgm:spPr/>
      <dgm:t>
        <a:bodyPr rtlCol="0"/>
        <a:lstStyle/>
        <a:p>
          <a:pPr rtl="0"/>
          <a:endParaRPr lang="en-US"/>
        </a:p>
      </dgm:t>
    </dgm:pt>
    <dgm:pt modelId="{9C64CC83-643C-4E12-8F97-BC19DC031190}" type="sibTrans" cxnId="{4B888393-351D-4489-90C9-5A68061AB236}">
      <dgm:prSet phldrT="01" phldr="0"/>
      <dgm:spPr/>
      <dgm:t>
        <a:bodyPr rtlCol="0"/>
        <a:lstStyle/>
        <a:p>
          <a:pPr rtl="0"/>
          <a:r>
            <a:rPr lang="it"/>
            <a:t>01</a:t>
          </a:r>
          <a:endParaRPr lang="it" dirty="0"/>
        </a:p>
      </dgm:t>
    </dgm:pt>
    <dgm:pt modelId="{9EF41CC5-EF3B-4A6D-8229-3F1333EADFB3}">
      <dgm:prSet custT="1"/>
      <dgm:spPr>
        <a:solidFill>
          <a:schemeClr val="tx1"/>
        </a:solidFill>
      </dgm:spPr>
      <dgm:t>
        <a:bodyPr rtlCol="0"/>
        <a:lstStyle/>
        <a:p>
          <a:pPr rtl="0">
            <a:defRPr cap="all"/>
          </a:pPr>
          <a:r>
            <a:rPr lang="it-IT" sz="2000" dirty="0">
              <a:solidFill>
                <a:srgbClr val="7030A0"/>
              </a:solidFill>
            </a:rPr>
            <a:t>L</a:t>
          </a:r>
          <a:r>
            <a:rPr lang="it" sz="2000" dirty="0">
              <a:solidFill>
                <a:srgbClr val="7030A0"/>
              </a:solidFill>
            </a:rPr>
            <a:t>a</a:t>
          </a:r>
          <a:r>
            <a:rPr lang="it" sz="2000" baseline="0" dirty="0">
              <a:solidFill>
                <a:srgbClr val="7030A0"/>
              </a:solidFill>
            </a:rPr>
            <a:t> speranza rimane nel fondo del cofanetto, come ultima risorsa per l’umanita’</a:t>
          </a:r>
          <a:endParaRPr lang="it" sz="2000" dirty="0">
            <a:solidFill>
              <a:srgbClr val="7030A0"/>
            </a:solidFill>
          </a:endParaRPr>
        </a:p>
      </dgm:t>
    </dgm:pt>
    <dgm:pt modelId="{DAEF1C7D-B0C5-46FA-BED3-8A54E918D3E0}" type="parTrans" cxnId="{E476EEBC-7C9F-4E07-BD58-1044B9769B64}">
      <dgm:prSet/>
      <dgm:spPr/>
      <dgm:t>
        <a:bodyPr rtlCol="0"/>
        <a:lstStyle/>
        <a:p>
          <a:pPr rtl="0"/>
          <a:endParaRPr lang="en-US"/>
        </a:p>
      </dgm:t>
    </dgm:pt>
    <dgm:pt modelId="{98E6DD7C-B953-4119-9F64-9914E467ECBF}" type="sibTrans" cxnId="{E476EEBC-7C9F-4E07-BD58-1044B9769B64}">
      <dgm:prSet phldrT="03" phldr="0"/>
      <dgm:spPr/>
      <dgm:t>
        <a:bodyPr rtlCol="0"/>
        <a:lstStyle/>
        <a:p>
          <a:pPr rtl="0"/>
          <a:r>
            <a:rPr lang="it"/>
            <a:t>03</a:t>
          </a:r>
          <a:endParaRPr lang="it" dirty="0"/>
        </a:p>
      </dgm:t>
    </dgm:pt>
    <dgm:pt modelId="{53742231-981F-480A-940F-203EC2F7423F}">
      <dgm:prSet custT="1"/>
      <dgm:spPr>
        <a:solidFill>
          <a:schemeClr val="tx1"/>
        </a:solidFill>
      </dgm:spPr>
      <dgm:t>
        <a:bodyPr rtlCol="0"/>
        <a:lstStyle/>
        <a:p>
          <a:pPr rtl="0">
            <a:defRPr cap="all"/>
          </a:pPr>
          <a:r>
            <a:rPr lang="it" sz="2000" dirty="0">
              <a:solidFill>
                <a:srgbClr val="0070C0"/>
              </a:solidFill>
            </a:rPr>
            <a:t>Pandora non rispetta il divieto , apre il cofanetto facendone uscire tutti i mali del mondo</a:t>
          </a:r>
        </a:p>
      </dgm:t>
    </dgm:pt>
    <dgm:pt modelId="{EF449C32-A7AE-4099-9E9B-9E2F736A89CE}" type="sibTrans" cxnId="{F226B1C2-5D99-403A-8240-EAD6BD4D8534}">
      <dgm:prSet phldrT="02" phldr="0"/>
      <dgm:spPr/>
      <dgm:t>
        <a:bodyPr rtlCol="0"/>
        <a:lstStyle/>
        <a:p>
          <a:pPr rtl="0"/>
          <a:r>
            <a:rPr lang="it"/>
            <a:t>02</a:t>
          </a:r>
          <a:endParaRPr lang="it" dirty="0"/>
        </a:p>
      </dgm:t>
    </dgm:pt>
    <dgm:pt modelId="{2FC75195-FBA1-43DE-85DD-40B4B3A2F1F3}" type="parTrans" cxnId="{F226B1C2-5D99-403A-8240-EAD6BD4D8534}">
      <dgm:prSet/>
      <dgm:spPr/>
      <dgm:t>
        <a:bodyPr rtlCol="0"/>
        <a:lstStyle/>
        <a:p>
          <a:pPr rtl="0"/>
          <a:endParaRPr lang="en-US"/>
        </a:p>
      </dgm:t>
    </dgm:pt>
    <dgm:pt modelId="{579698BD-D232-4926-8D7B-29A69B90858B}" type="pres">
      <dgm:prSet presAssocID="{8AA20905-3954-474B-A606-562BCA026DC1}" presName="Name0" presStyleCnt="0">
        <dgm:presLayoutVars>
          <dgm:animLvl val="lvl"/>
          <dgm:resizeHandles val="exact"/>
        </dgm:presLayoutVars>
      </dgm:prSet>
      <dgm:spPr/>
    </dgm:pt>
    <dgm:pt modelId="{3DD5B223-886E-4FC7-BDA1-ECA869A474EC}" type="pres">
      <dgm:prSet presAssocID="{DC13AB6D-DEA2-4CBB-AC69-1EF1A6AD1512}" presName="compositeNode" presStyleCnt="0">
        <dgm:presLayoutVars>
          <dgm:bulletEnabled val="1"/>
        </dgm:presLayoutVars>
      </dgm:prSet>
      <dgm:spPr/>
    </dgm:pt>
    <dgm:pt modelId="{DA3A6BD4-857F-4C66-97FA-B1E1C180A950}" type="pres">
      <dgm:prSet presAssocID="{DC13AB6D-DEA2-4CBB-AC69-1EF1A6AD1512}" presName="bgRect" presStyleLbl="alignNode1" presStyleIdx="0" presStyleCnt="3" custLinFactNeighborX="-43" custLinFactNeighborY="0"/>
      <dgm:spPr/>
    </dgm:pt>
    <dgm:pt modelId="{BBA91679-4684-4A04-8AEB-03038C78A75C}" type="pres">
      <dgm:prSet presAssocID="{9C64CC83-643C-4E12-8F97-BC19DC031190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5F398AEE-BC0F-4F30-99FA-92D67A176C2D}" type="pres">
      <dgm:prSet presAssocID="{DC13AB6D-DEA2-4CBB-AC69-1EF1A6AD1512}" presName="nodeRect" presStyleLbl="alignNode1" presStyleIdx="0" presStyleCnt="3">
        <dgm:presLayoutVars>
          <dgm:bulletEnabled val="1"/>
        </dgm:presLayoutVars>
      </dgm:prSet>
      <dgm:spPr/>
    </dgm:pt>
    <dgm:pt modelId="{3C27A223-AC17-40BD-B7C5-0447661C2934}" type="pres">
      <dgm:prSet presAssocID="{9C64CC83-643C-4E12-8F97-BC19DC031190}" presName="sibTrans" presStyleCnt="0"/>
      <dgm:spPr/>
    </dgm:pt>
    <dgm:pt modelId="{0864151C-845B-4A50-9755-7EE613694D81}" type="pres">
      <dgm:prSet presAssocID="{53742231-981F-480A-940F-203EC2F7423F}" presName="compositeNode" presStyleCnt="0">
        <dgm:presLayoutVars>
          <dgm:bulletEnabled val="1"/>
        </dgm:presLayoutVars>
      </dgm:prSet>
      <dgm:spPr/>
    </dgm:pt>
    <dgm:pt modelId="{00AE7F27-0E5D-4AFB-ACD6-B5A19E79EA42}" type="pres">
      <dgm:prSet presAssocID="{53742231-981F-480A-940F-203EC2F7423F}" presName="bgRect" presStyleLbl="alignNode1" presStyleIdx="1" presStyleCnt="3" custScaleX="84831" custLinFactNeighborX="-2623"/>
      <dgm:spPr/>
    </dgm:pt>
    <dgm:pt modelId="{975C752B-C37A-4BA6-A3AE-2202A141404A}" type="pres">
      <dgm:prSet presAssocID="{EF449C32-A7AE-4099-9E9B-9E2F736A89CE}" presName="sibTransNodeRect" presStyleLbl="alignNode1" presStyleIdx="1" presStyleCnt="3" custAng="10800000" custFlipVert="1" custScaleX="45130" custScaleY="10257">
        <dgm:presLayoutVars>
          <dgm:chMax val="0"/>
          <dgm:bulletEnabled val="1"/>
        </dgm:presLayoutVars>
      </dgm:prSet>
      <dgm:spPr/>
    </dgm:pt>
    <dgm:pt modelId="{C5BDCA19-B754-421E-A6CC-628F80FC74CB}" type="pres">
      <dgm:prSet presAssocID="{53742231-981F-480A-940F-203EC2F7423F}" presName="nodeRect" presStyleLbl="alignNode1" presStyleIdx="1" presStyleCnt="3">
        <dgm:presLayoutVars>
          <dgm:bulletEnabled val="1"/>
        </dgm:presLayoutVars>
      </dgm:prSet>
      <dgm:spPr/>
    </dgm:pt>
    <dgm:pt modelId="{3E36C1DA-E751-469B-91D5-B7ADF3790DAB}" type="pres">
      <dgm:prSet presAssocID="{EF449C32-A7AE-4099-9E9B-9E2F736A89CE}" presName="sibTrans" presStyleCnt="0"/>
      <dgm:spPr/>
    </dgm:pt>
    <dgm:pt modelId="{19974A3A-09A4-40DE-BB0F-D9AED1ACB06E}" type="pres">
      <dgm:prSet presAssocID="{9EF41CC5-EF3B-4A6D-8229-3F1333EADFB3}" presName="compositeNode" presStyleCnt="0">
        <dgm:presLayoutVars>
          <dgm:bulletEnabled val="1"/>
        </dgm:presLayoutVars>
      </dgm:prSet>
      <dgm:spPr/>
    </dgm:pt>
    <dgm:pt modelId="{CAD62F17-E99D-4FEF-B376-961CA4CB20EB}" type="pres">
      <dgm:prSet presAssocID="{9EF41CC5-EF3B-4A6D-8229-3F1333EADFB3}" presName="bgRect" presStyleLbl="alignNode1" presStyleIdx="2" presStyleCnt="3"/>
      <dgm:spPr/>
    </dgm:pt>
    <dgm:pt modelId="{E20811D6-E5D4-4C9E-AABF-9E0E1902CA2C}" type="pres">
      <dgm:prSet presAssocID="{98E6DD7C-B953-4119-9F64-9914E467ECBF}" presName="sibTransNodeRect" presStyleLbl="alignNode1" presStyleIdx="2" presStyleCnt="3" custFlipVert="1" custScaleY="80241">
        <dgm:presLayoutVars>
          <dgm:chMax val="0"/>
          <dgm:bulletEnabled val="1"/>
        </dgm:presLayoutVars>
      </dgm:prSet>
      <dgm:spPr/>
    </dgm:pt>
    <dgm:pt modelId="{67D48337-9200-42EF-A956-8FC92E9B78D2}" type="pres">
      <dgm:prSet presAssocID="{9EF41CC5-EF3B-4A6D-8229-3F1333EADFB3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43B61840-F115-4174-96B9-DA0C0E83489E}" type="presOf" srcId="{9EF41CC5-EF3B-4A6D-8229-3F1333EADFB3}" destId="{CAD62F17-E99D-4FEF-B376-961CA4CB20EB}" srcOrd="0" destOrd="0" presId="urn:microsoft.com/office/officeart/2016/7/layout/LinearBlockProcessNumbered"/>
    <dgm:cxn modelId="{0439566F-A180-439C-8FAE-14E400EF2DCF}" type="presOf" srcId="{8AA20905-3954-474B-A606-562BCA026DC1}" destId="{579698BD-D232-4926-8D7B-29A69B90858B}" srcOrd="0" destOrd="0" presId="urn:microsoft.com/office/officeart/2016/7/layout/LinearBlockProcessNumbered"/>
    <dgm:cxn modelId="{29280853-1A86-48A7-BA30-A3847B3BBF6D}" type="presOf" srcId="{98E6DD7C-B953-4119-9F64-9914E467ECBF}" destId="{E20811D6-E5D4-4C9E-AABF-9E0E1902CA2C}" srcOrd="0" destOrd="0" presId="urn:microsoft.com/office/officeart/2016/7/layout/LinearBlockProcessNumbered"/>
    <dgm:cxn modelId="{F6B1598F-1951-460F-BB68-54B32A798437}" type="presOf" srcId="{DC13AB6D-DEA2-4CBB-AC69-1EF1A6AD1512}" destId="{5F398AEE-BC0F-4F30-99FA-92D67A176C2D}" srcOrd="1" destOrd="0" presId="urn:microsoft.com/office/officeart/2016/7/layout/LinearBlockProcessNumbered"/>
    <dgm:cxn modelId="{4B888393-351D-4489-90C9-5A68061AB236}" srcId="{8AA20905-3954-474B-A606-562BCA026DC1}" destId="{DC13AB6D-DEA2-4CBB-AC69-1EF1A6AD1512}" srcOrd="0" destOrd="0" parTransId="{2C752582-D9FF-4E04-A92F-827DB4BB5C48}" sibTransId="{9C64CC83-643C-4E12-8F97-BC19DC031190}"/>
    <dgm:cxn modelId="{BA068B95-2DA2-453B-8162-90B6AB26C20F}" type="presOf" srcId="{DC13AB6D-DEA2-4CBB-AC69-1EF1A6AD1512}" destId="{DA3A6BD4-857F-4C66-97FA-B1E1C180A950}" srcOrd="0" destOrd="0" presId="urn:microsoft.com/office/officeart/2016/7/layout/LinearBlockProcessNumbered"/>
    <dgm:cxn modelId="{07D44DA2-D4CF-4582-A029-20843D5E0F23}" type="presOf" srcId="{53742231-981F-480A-940F-203EC2F7423F}" destId="{C5BDCA19-B754-421E-A6CC-628F80FC74CB}" srcOrd="1" destOrd="0" presId="urn:microsoft.com/office/officeart/2016/7/layout/LinearBlockProcessNumbered"/>
    <dgm:cxn modelId="{E476EEBC-7C9F-4E07-BD58-1044B9769B64}" srcId="{8AA20905-3954-474B-A606-562BCA026DC1}" destId="{9EF41CC5-EF3B-4A6D-8229-3F1333EADFB3}" srcOrd="2" destOrd="0" parTransId="{DAEF1C7D-B0C5-46FA-BED3-8A54E918D3E0}" sibTransId="{98E6DD7C-B953-4119-9F64-9914E467ECBF}"/>
    <dgm:cxn modelId="{FDD130C2-CD74-4EFB-A226-A939177EE674}" type="presOf" srcId="{53742231-981F-480A-940F-203EC2F7423F}" destId="{00AE7F27-0E5D-4AFB-ACD6-B5A19E79EA42}" srcOrd="0" destOrd="0" presId="urn:microsoft.com/office/officeart/2016/7/layout/LinearBlockProcessNumbered"/>
    <dgm:cxn modelId="{F226B1C2-5D99-403A-8240-EAD6BD4D8534}" srcId="{8AA20905-3954-474B-A606-562BCA026DC1}" destId="{53742231-981F-480A-940F-203EC2F7423F}" srcOrd="1" destOrd="0" parTransId="{2FC75195-FBA1-43DE-85DD-40B4B3A2F1F3}" sibTransId="{EF449C32-A7AE-4099-9E9B-9E2F736A89CE}"/>
    <dgm:cxn modelId="{714928C7-F07E-48C4-BE9E-4842896AB09C}" type="presOf" srcId="{9C64CC83-643C-4E12-8F97-BC19DC031190}" destId="{BBA91679-4684-4A04-8AEB-03038C78A75C}" srcOrd="0" destOrd="0" presId="urn:microsoft.com/office/officeart/2016/7/layout/LinearBlockProcessNumbered"/>
    <dgm:cxn modelId="{7D7B6CF4-1A1D-4E61-B5FE-C95185EF2648}" type="presOf" srcId="{9EF41CC5-EF3B-4A6D-8229-3F1333EADFB3}" destId="{67D48337-9200-42EF-A956-8FC92E9B78D2}" srcOrd="1" destOrd="0" presId="urn:microsoft.com/office/officeart/2016/7/layout/LinearBlockProcessNumbered"/>
    <dgm:cxn modelId="{B9FDDAF6-ABE3-43D5-A54F-4A0002D3FD47}" type="presOf" srcId="{EF449C32-A7AE-4099-9E9B-9E2F736A89CE}" destId="{975C752B-C37A-4BA6-A3AE-2202A141404A}" srcOrd="0" destOrd="0" presId="urn:microsoft.com/office/officeart/2016/7/layout/LinearBlockProcessNumbered"/>
    <dgm:cxn modelId="{6A5BED3A-71F8-4A71-9E51-1F50D58497B5}" type="presParOf" srcId="{579698BD-D232-4926-8D7B-29A69B90858B}" destId="{3DD5B223-886E-4FC7-BDA1-ECA869A474EC}" srcOrd="0" destOrd="0" presId="urn:microsoft.com/office/officeart/2016/7/layout/LinearBlockProcessNumbered"/>
    <dgm:cxn modelId="{50ED9B3F-B939-4662-8866-7D833C2E0794}" type="presParOf" srcId="{3DD5B223-886E-4FC7-BDA1-ECA869A474EC}" destId="{DA3A6BD4-857F-4C66-97FA-B1E1C180A950}" srcOrd="0" destOrd="0" presId="urn:microsoft.com/office/officeart/2016/7/layout/LinearBlockProcessNumbered"/>
    <dgm:cxn modelId="{0D013F25-1B82-4F7B-AEF4-E93C2E95B0C3}" type="presParOf" srcId="{3DD5B223-886E-4FC7-BDA1-ECA869A474EC}" destId="{BBA91679-4684-4A04-8AEB-03038C78A75C}" srcOrd="1" destOrd="0" presId="urn:microsoft.com/office/officeart/2016/7/layout/LinearBlockProcessNumbered"/>
    <dgm:cxn modelId="{1E713196-E09A-42B0-BC2D-5294D0D9C36F}" type="presParOf" srcId="{3DD5B223-886E-4FC7-BDA1-ECA869A474EC}" destId="{5F398AEE-BC0F-4F30-99FA-92D67A176C2D}" srcOrd="2" destOrd="0" presId="urn:microsoft.com/office/officeart/2016/7/layout/LinearBlockProcessNumbered"/>
    <dgm:cxn modelId="{F8935481-B234-48A2-8E9B-6F423817537E}" type="presParOf" srcId="{579698BD-D232-4926-8D7B-29A69B90858B}" destId="{3C27A223-AC17-40BD-B7C5-0447661C2934}" srcOrd="1" destOrd="0" presId="urn:microsoft.com/office/officeart/2016/7/layout/LinearBlockProcessNumbered"/>
    <dgm:cxn modelId="{2A71550B-14EE-4B95-A40C-E132F64E84DB}" type="presParOf" srcId="{579698BD-D232-4926-8D7B-29A69B90858B}" destId="{0864151C-845B-4A50-9755-7EE613694D81}" srcOrd="2" destOrd="0" presId="urn:microsoft.com/office/officeart/2016/7/layout/LinearBlockProcessNumbered"/>
    <dgm:cxn modelId="{819F34FD-11F2-459D-B90D-FA1539737ADA}" type="presParOf" srcId="{0864151C-845B-4A50-9755-7EE613694D81}" destId="{00AE7F27-0E5D-4AFB-ACD6-B5A19E79EA42}" srcOrd="0" destOrd="0" presId="urn:microsoft.com/office/officeart/2016/7/layout/LinearBlockProcessNumbered"/>
    <dgm:cxn modelId="{FAA4A22E-63A9-40D7-AF37-15573F3C350A}" type="presParOf" srcId="{0864151C-845B-4A50-9755-7EE613694D81}" destId="{975C752B-C37A-4BA6-A3AE-2202A141404A}" srcOrd="1" destOrd="0" presId="urn:microsoft.com/office/officeart/2016/7/layout/LinearBlockProcessNumbered"/>
    <dgm:cxn modelId="{ABA4B620-C848-4944-B91E-2E492EED893C}" type="presParOf" srcId="{0864151C-845B-4A50-9755-7EE613694D81}" destId="{C5BDCA19-B754-421E-A6CC-628F80FC74CB}" srcOrd="2" destOrd="0" presId="urn:microsoft.com/office/officeart/2016/7/layout/LinearBlockProcessNumbered"/>
    <dgm:cxn modelId="{981D06A1-F8EB-4C14-9C2A-EA505D9C81FA}" type="presParOf" srcId="{579698BD-D232-4926-8D7B-29A69B90858B}" destId="{3E36C1DA-E751-469B-91D5-B7ADF3790DAB}" srcOrd="3" destOrd="0" presId="urn:microsoft.com/office/officeart/2016/7/layout/LinearBlockProcessNumbered"/>
    <dgm:cxn modelId="{D7BB022A-2504-497B-9672-D97F4CB95B15}" type="presParOf" srcId="{579698BD-D232-4926-8D7B-29A69B90858B}" destId="{19974A3A-09A4-40DE-BB0F-D9AED1ACB06E}" srcOrd="4" destOrd="0" presId="urn:microsoft.com/office/officeart/2016/7/layout/LinearBlockProcessNumbered"/>
    <dgm:cxn modelId="{A085F843-0169-43CB-B042-74EAB6E1674B}" type="presParOf" srcId="{19974A3A-09A4-40DE-BB0F-D9AED1ACB06E}" destId="{CAD62F17-E99D-4FEF-B376-961CA4CB20EB}" srcOrd="0" destOrd="0" presId="urn:microsoft.com/office/officeart/2016/7/layout/LinearBlockProcessNumbered"/>
    <dgm:cxn modelId="{A179DBCD-25F3-44B6-BAA7-26EBC7B29448}" type="presParOf" srcId="{19974A3A-09A4-40DE-BB0F-D9AED1ACB06E}" destId="{E20811D6-E5D4-4C9E-AABF-9E0E1902CA2C}" srcOrd="1" destOrd="0" presId="urn:microsoft.com/office/officeart/2016/7/layout/LinearBlockProcessNumbered"/>
    <dgm:cxn modelId="{7429BDE6-E17F-4E08-960D-D62B256C81F6}" type="presParOf" srcId="{19974A3A-09A4-40DE-BB0F-D9AED1ACB06E}" destId="{67D48337-9200-42EF-A956-8FC92E9B78D2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A6BD4-857F-4C66-97FA-B1E1C180A950}">
      <dsp:nvSpPr>
        <dsp:cNvPr id="0" name=""/>
        <dsp:cNvSpPr/>
      </dsp:nvSpPr>
      <dsp:spPr>
        <a:xfrm>
          <a:off x="4459" y="0"/>
          <a:ext cx="3437743" cy="37147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573" tIns="0" rIns="339573" bIns="330200" numCol="1" spcCol="1270" rtlCol="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" sz="2300" kern="1200" dirty="0"/>
            <a:t>Pandora trasgredisce al divieto, apre la scatola e fa uscire tutti i mali del mondo</a:t>
          </a:r>
        </a:p>
      </dsp:txBody>
      <dsp:txXfrm>
        <a:off x="4459" y="1485900"/>
        <a:ext cx="3437743" cy="2228850"/>
      </dsp:txXfrm>
    </dsp:sp>
    <dsp:sp modelId="{BBA91679-4684-4A04-8AEB-03038C78A75C}">
      <dsp:nvSpPr>
        <dsp:cNvPr id="0" name=""/>
        <dsp:cNvSpPr/>
      </dsp:nvSpPr>
      <dsp:spPr>
        <a:xfrm>
          <a:off x="5938" y="0"/>
          <a:ext cx="3437743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573" tIns="165100" rIns="339573" bIns="165100" numCol="1" spcCol="1270" rtlCol="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400" kern="1200"/>
            <a:t>01</a:t>
          </a:r>
          <a:endParaRPr lang="it" sz="1400" kern="1200" dirty="0"/>
        </a:p>
      </dsp:txBody>
      <dsp:txXfrm>
        <a:off x="5938" y="0"/>
        <a:ext cx="3437743" cy="1485900"/>
      </dsp:txXfrm>
    </dsp:sp>
    <dsp:sp modelId="{00AE7F27-0E5D-4AFB-ACD6-B5A19E79EA42}">
      <dsp:nvSpPr>
        <dsp:cNvPr id="0" name=""/>
        <dsp:cNvSpPr/>
      </dsp:nvSpPr>
      <dsp:spPr>
        <a:xfrm>
          <a:off x="3628529" y="0"/>
          <a:ext cx="2916272" cy="3714750"/>
        </a:xfrm>
        <a:prstGeom prst="rect">
          <a:avLst/>
        </a:prstGeom>
        <a:solidFill>
          <a:schemeClr val="tx1"/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573" tIns="0" rIns="339573" bIns="330200" numCol="1" spcCol="1270" rtlCol="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" sz="2000" kern="1200" dirty="0">
              <a:solidFill>
                <a:srgbClr val="0070C0"/>
              </a:solidFill>
            </a:rPr>
            <a:t>Pandora non rispetta il divieto , apre il cofanetto facendone uscire tutti i mali del mondo</a:t>
          </a:r>
        </a:p>
      </dsp:txBody>
      <dsp:txXfrm>
        <a:off x="3628529" y="1485900"/>
        <a:ext cx="2916272" cy="2228850"/>
      </dsp:txXfrm>
    </dsp:sp>
    <dsp:sp modelId="{975C752B-C37A-4BA6-A3AE-2202A141404A}">
      <dsp:nvSpPr>
        <dsp:cNvPr id="0" name=""/>
        <dsp:cNvSpPr/>
      </dsp:nvSpPr>
      <dsp:spPr>
        <a:xfrm rot="10800000" flipV="1">
          <a:off x="4401110" y="666745"/>
          <a:ext cx="1551453" cy="15240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573" tIns="165100" rIns="339573" bIns="165100" numCol="1" spcCol="1270" rtlCol="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400" kern="1200"/>
            <a:t>02</a:t>
          </a:r>
          <a:endParaRPr lang="it" sz="1400" kern="1200" dirty="0"/>
        </a:p>
      </dsp:txBody>
      <dsp:txXfrm rot="-10800000">
        <a:off x="4401110" y="666745"/>
        <a:ext cx="1551453" cy="152408"/>
      </dsp:txXfrm>
    </dsp:sp>
    <dsp:sp modelId="{CAD62F17-E99D-4FEF-B376-961CA4CB20EB}">
      <dsp:nvSpPr>
        <dsp:cNvPr id="0" name=""/>
        <dsp:cNvSpPr/>
      </dsp:nvSpPr>
      <dsp:spPr>
        <a:xfrm>
          <a:off x="6909993" y="0"/>
          <a:ext cx="3437743" cy="3714750"/>
        </a:xfrm>
        <a:prstGeom prst="rect">
          <a:avLst/>
        </a:prstGeom>
        <a:solidFill>
          <a:schemeClr val="tx1"/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573" tIns="0" rIns="339573" bIns="330200" numCol="1" spcCol="1270" rtlCol="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2000" kern="1200" dirty="0">
              <a:solidFill>
                <a:srgbClr val="7030A0"/>
              </a:solidFill>
            </a:rPr>
            <a:t>L</a:t>
          </a:r>
          <a:r>
            <a:rPr lang="it" sz="2000" kern="1200" dirty="0">
              <a:solidFill>
                <a:srgbClr val="7030A0"/>
              </a:solidFill>
            </a:rPr>
            <a:t>a</a:t>
          </a:r>
          <a:r>
            <a:rPr lang="it" sz="2000" kern="1200" baseline="0" dirty="0">
              <a:solidFill>
                <a:srgbClr val="7030A0"/>
              </a:solidFill>
            </a:rPr>
            <a:t> speranza rimane nel fondo del cofanetto, come ultima risorsa per l’umanita’</a:t>
          </a:r>
          <a:endParaRPr lang="it" sz="2000" kern="1200" dirty="0">
            <a:solidFill>
              <a:srgbClr val="7030A0"/>
            </a:solidFill>
          </a:endParaRPr>
        </a:p>
      </dsp:txBody>
      <dsp:txXfrm>
        <a:off x="6909993" y="1485900"/>
        <a:ext cx="3437743" cy="2228850"/>
      </dsp:txXfrm>
    </dsp:sp>
    <dsp:sp modelId="{E20811D6-E5D4-4C9E-AABF-9E0E1902CA2C}">
      <dsp:nvSpPr>
        <dsp:cNvPr id="0" name=""/>
        <dsp:cNvSpPr/>
      </dsp:nvSpPr>
      <dsp:spPr>
        <a:xfrm flipV="1">
          <a:off x="6909993" y="146799"/>
          <a:ext cx="3437743" cy="1192301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573" tIns="165100" rIns="339573" bIns="165100" numCol="1" spcCol="1270" rtlCol="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400" kern="1200"/>
            <a:t>03</a:t>
          </a:r>
          <a:endParaRPr lang="it" sz="1400" kern="1200" dirty="0"/>
        </a:p>
      </dsp:txBody>
      <dsp:txXfrm rot="10800000">
        <a:off x="6909993" y="146799"/>
        <a:ext cx="3437743" cy="1192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 rtlCol="0"/>
            <a:lstStyle/>
            <a:p>
              <a:pPr rtl="0"/>
              <a:r>
                <a:t>01</a:t>
              </a:r>
            </a:p>
          </dgm:t>
        </dgm:pt>
        <dgm:pt modelId="201" type="sibTrans" cxnId="5">
          <dgm:prSet phldrT="2"/>
          <dgm:t>
            <a:bodyPr rtlCol="0"/>
            <a:lstStyle/>
            <a:p>
              <a:pPr rtl="0"/>
              <a:r>
                <a:t>02</a:t>
              </a:r>
            </a:p>
          </dgm:t>
        </dgm:pt>
        <dgm:pt modelId="301" type="sibTrans" cxnId="6">
          <dgm:prSet phldrT="3"/>
          <dgm:t>
            <a:bodyPr rtlCol="0"/>
            <a:lstStyle/>
            <a:p>
              <a:pPr rtl="0"/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3A5B7F2-3391-4BA2-B5FB-62CF1714576C}" type="datetime1">
              <a:rPr lang="it-IT" smtClean="0"/>
              <a:t>25/01/2025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E602E8-7778-4840-9C52-CF866E2E76E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039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8A12FCF-4C2C-4459-AF7F-87B0B49BA70A}" type="datetime1">
              <a:rPr lang="it-IT" smtClean="0"/>
              <a:t>25/01/2025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"/>
              <a:t>Fare clic per modificare gli stili del testo dello schema</a:t>
            </a:r>
            <a:endParaRPr lang="en-US"/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86D5CD-F53C-40AA-8F25-6C53AFF44E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981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5583C6-D804-40FF-A2E1-9A681D3EE1A3}" type="datetime1">
              <a:rPr lang="it-IT" smtClean="0"/>
              <a:t>25/01/2025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B50CC6-CCF5-4987-B826-BE37BE1AA528}" type="datetime1">
              <a:rPr lang="it-IT" smtClean="0"/>
              <a:t>25/01/2025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it" dirty="0"/>
              <a:t>Fare clic per modificare lo stile del titolo dello schema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C0BB9F-7636-4C7C-AF3B-DEA11C2C6A18}" type="datetime1">
              <a:rPr lang="it-IT" smtClean="0"/>
              <a:t>25/01/2025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it" dirty="0"/>
              <a:t>Fare clic per modificare lo stile del titolo dello schema</a:t>
            </a:r>
            <a:endParaRPr lang="en-US" dirty="0"/>
          </a:p>
        </p:txBody>
      </p:sp>
      <p:sp>
        <p:nvSpPr>
          <p:cNvPr id="12" name="Segnaposto testo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6FDE51-677A-42E8-93C8-A097E3C71DBC}" type="datetime1">
              <a:rPr lang="it-IT" smtClean="0"/>
              <a:t>25/01/2025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1" name="Casella di testo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it" sz="800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3" name="Casella di testo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it" sz="8000">
                <a:solidFill>
                  <a:schemeClr val="tx1"/>
                </a:solidFill>
                <a:effectLst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A633D7-0BD2-4D20-B3F8-56025D3F274E}" type="datetime1">
              <a:rPr lang="it-IT" smtClean="0"/>
              <a:t>25/01/2025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913795" y="433137"/>
            <a:ext cx="10353762" cy="1243262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" dirty="0"/>
              <a:t>Fare clic per modificare lo stile del titolo</a:t>
            </a:r>
          </a:p>
        </p:txBody>
      </p:sp>
      <p:sp>
        <p:nvSpPr>
          <p:cNvPr id="8" name="Segnaposto testo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9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" dirty="0"/>
              <a:t>Fare clic per modificare lo stile del titolo</a:t>
            </a:r>
          </a:p>
        </p:txBody>
      </p:sp>
      <p:sp>
        <p:nvSpPr>
          <p:cNvPr id="10" name="Segnaposto testo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" dirty="0"/>
              <a:t>Fare clic per modificare lo stile del titolo</a:t>
            </a:r>
          </a:p>
        </p:txBody>
      </p:sp>
      <p:sp>
        <p:nvSpPr>
          <p:cNvPr id="12" name="Segnaposto testo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C0BE24-665B-4C07-A58E-9D9DBFEFD6E5}" type="datetime1">
              <a:rPr lang="it-IT" smtClean="0"/>
              <a:t>25/01/2025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a 3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magin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magin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olo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Segnaposto testo 2"/>
          <p:cNvSpPr>
            <a:spLocks noGrp="1"/>
          </p:cNvSpPr>
          <p:nvPr>
            <p:ph type="body" idx="1"/>
          </p:nvPr>
        </p:nvSpPr>
        <p:spPr>
          <a:xfrm>
            <a:off x="913795" y="3786769"/>
            <a:ext cx="3300984" cy="693599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Segnaposto immagine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Segnaposto testo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442788" y="3786769"/>
            <a:ext cx="3300984" cy="693599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Segnaposto immagine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Segnaposto testo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7966697" y="3786769"/>
            <a:ext cx="3300984" cy="693599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Segnaposto immagine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Segnaposto testo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22C063-ADC3-4BE7-8BFE-5A83EBAFD8B7}" type="datetime1">
              <a:rPr lang="it-IT" smtClean="0"/>
              <a:t>25/01/2025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4A15F1-4B9B-4974-9FCA-AD9A8EEA0029}" type="datetime1">
              <a:rPr lang="it-IT" smtClean="0"/>
              <a:t>25/01/2025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rtlCol="0" anchor="t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553739-DC41-4B8B-89BA-36863E22DC45}" type="datetime1">
              <a:rPr lang="it-IT" smtClean="0"/>
              <a:t>25/01/2025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F73375-988A-43EC-A3C5-6EA3569D6746}" type="datetime1">
              <a:rPr lang="it-IT" smtClean="0"/>
              <a:t>25/01/2025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it" dirty="0"/>
              <a:t>Fare clic per modificare lo stile del titolo dello schema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2D57B2-6AAF-4B1F-8CBE-1CD852329924}" type="datetime1">
              <a:rPr lang="it-IT" smtClean="0"/>
              <a:t>25/01/2025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>
            <a:lvl1pPr>
              <a:defRPr/>
            </a:lvl1pPr>
          </a:lstStyle>
          <a:p>
            <a:pPr lvl="0" rtl="0"/>
            <a:r>
              <a:rPr lang="it" dirty="0"/>
              <a:t>Fare clic per modificare gli stili del testo dello schema</a:t>
            </a:r>
          </a:p>
          <a:p>
            <a:pPr lvl="1" rtl="0"/>
            <a:r>
              <a:rPr lang="it" dirty="0"/>
              <a:t>Secondo livello</a:t>
            </a:r>
          </a:p>
          <a:p>
            <a:pPr lvl="2" rtl="0"/>
            <a:r>
              <a:rPr lang="it" dirty="0"/>
              <a:t>Terzo livello</a:t>
            </a:r>
          </a:p>
          <a:p>
            <a:pPr lvl="3" rtl="0"/>
            <a:r>
              <a:rPr lang="it" dirty="0"/>
              <a:t>Quarto livello</a:t>
            </a:r>
          </a:p>
          <a:p>
            <a:pPr lvl="4" rtl="0"/>
            <a:r>
              <a:rPr lang="it" dirty="0"/>
              <a:t>Quinto livello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>
            <a:lvl1pPr>
              <a:defRPr/>
            </a:lvl1pPr>
          </a:lstStyle>
          <a:p>
            <a:pPr lvl="0" rtl="0"/>
            <a:r>
              <a:rPr lang="it" dirty="0"/>
              <a:t>Fare clic per modificare gli stili del testo dello schema</a:t>
            </a:r>
          </a:p>
          <a:p>
            <a:pPr lvl="1" rtl="0"/>
            <a:r>
              <a:rPr lang="it" dirty="0"/>
              <a:t>Secondo livello</a:t>
            </a:r>
          </a:p>
          <a:p>
            <a:pPr lvl="2" rtl="0"/>
            <a:r>
              <a:rPr lang="it" dirty="0"/>
              <a:t>Terzo livello</a:t>
            </a:r>
          </a:p>
          <a:p>
            <a:pPr lvl="3" rtl="0"/>
            <a:r>
              <a:rPr lang="it" dirty="0"/>
              <a:t>Quarto livello</a:t>
            </a:r>
          </a:p>
          <a:p>
            <a:pPr lvl="4" rtl="0"/>
            <a:r>
              <a:rPr lang="it" dirty="0"/>
              <a:t>Quinto livello</a:t>
            </a:r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060FBA-58D9-4B88-909A-ED71B90F2BE6}" type="datetime1">
              <a:rPr lang="it-IT" smtClean="0"/>
              <a:t>25/01/2025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magin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" dirty="0"/>
              <a:t>Fare clic per modificare lo stile del titolo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" dirty="0"/>
              <a:t>Fare clic per modificare lo stile del titolo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5317D9-DA2F-433F-A608-B3969E6E11B2}" type="datetime1">
              <a:rPr lang="it-IT" smtClean="0"/>
              <a:t>25/01/2025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160737-93B1-4730-A008-089855D73511}" type="datetime1">
              <a:rPr lang="it-IT" smtClean="0"/>
              <a:t>25/01/2025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A4A988-5E10-4466-B3F1-83EB6ED8CA84}" type="datetime1">
              <a:rPr lang="it-IT" smtClean="0"/>
              <a:t>25/01/2025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2C9D3A-D186-4DD5-B095-EE4687316B55}" type="datetime1">
              <a:rPr lang="it-IT" smtClean="0"/>
              <a:t>25/01/2025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it" dirty="0"/>
              <a:t>Fare clic per modificare lo stile del titolo</a:t>
            </a:r>
            <a:endParaRPr lang="en-US" dirty="0"/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777154-D342-4DAA-B5E9-8729F4D1866D}" type="datetime1">
              <a:rPr lang="it-IT" smtClean="0"/>
              <a:t>25/01/2025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it"/>
              <a:t>Fare clic per modificare gli stili del testo dello schema</a:t>
            </a:r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E0EADAC7-CCC6-4795-8836-786BF18FA6AD}" type="datetime1">
              <a:rPr lang="it-IT" smtClean="0"/>
              <a:t>25/01/2025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www.wallpaperflare.com/pandora-s-box-magic-hd-fantasy-wallpaper-mcxn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eatific_vision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Piccarda_Donati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gcalsa/4167125004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ienanews.it/cultura/eventi/uno-spazio-darte-in-cui-coltivare-e-far-incontrare-le-idee-madeinfilandia-si-racconta-a-starters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t/terra-globo-mondo-planet-1571179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on tazza, caffè, cibo, bevanda&#10;&#10;Descrizione generata automaticamente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087120"/>
            <a:ext cx="9440034" cy="2648381"/>
          </a:xfrm>
        </p:spPr>
        <p:txBody>
          <a:bodyPr rtlCol="0">
            <a:normAutofit/>
          </a:bodyPr>
          <a:lstStyle/>
          <a:p>
            <a:pPr rtl="0"/>
            <a:r>
              <a:rPr lang="it" sz="7200" dirty="0"/>
              <a:t>Per una «Speranza attiva»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910649"/>
            <a:ext cx="9440034" cy="1397951"/>
          </a:xfrm>
        </p:spPr>
        <p:txBody>
          <a:bodyPr rtlCol="0">
            <a:normAutofit/>
          </a:bodyPr>
          <a:lstStyle/>
          <a:p>
            <a:pPr rtl="0"/>
            <a:r>
              <a:rPr lang="it" sz="2800" dirty="0"/>
              <a:t>Paolo Romano</a:t>
            </a: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 rtlCol="0">
            <a:normAutofit/>
          </a:bodyPr>
          <a:lstStyle/>
          <a:p>
            <a:pPr rtl="0"/>
            <a:r>
              <a:rPr lang="it" dirty="0"/>
              <a:t>La speranza nel mito: Pandora</a:t>
            </a:r>
          </a:p>
        </p:txBody>
      </p:sp>
      <p:graphicFrame>
        <p:nvGraphicFramePr>
          <p:cNvPr id="4" name="Segnaposto contenuto 2">
            <a:extLst>
              <a:ext uri="{FF2B5EF4-FFF2-40B4-BE49-F238E27FC236}">
                <a16:creationId xmlns:a16="http://schemas.microsoft.com/office/drawing/2014/main" id="{AED04DAF-1E3F-4397-8834-E64118E9B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990838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00DCBE86-BEC5-4FA0-8EF7-3102D41B55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13795" y="2076450"/>
            <a:ext cx="3269121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8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74DD49-2679-AAB9-B776-43393803B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 SPERANZA IN DANTE –  Paradiso, Canto XXIV</a:t>
            </a:r>
            <a:br>
              <a:rPr lang="it-I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679EF0-910B-EDCD-8EC3-C0DBA7863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0425" y="1266825"/>
            <a:ext cx="6976687" cy="509904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 Pietro mette alla prova Dante intorno all'argomento della fede, lo interroga per vedere se è degno di entrare in Paradiso. E gli domanda proprio cosa sia per lui la Fede. </a:t>
            </a:r>
            <a:endParaRPr lang="it-IT" sz="18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it-IT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«Di', buon cristiano, fatti manifesto / fede che è?"</a:t>
            </a:r>
            <a:endParaRPr lang="it-IT" sz="1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it-IT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 Dante risponde: </a:t>
            </a:r>
            <a:r>
              <a:rPr lang="it-IT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«Fede è sustanza di cose sperate</a:t>
            </a:r>
            <a:br>
              <a:rPr lang="it-IT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it-IT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 argomento de le non parventi»</a:t>
            </a:r>
            <a:endParaRPr lang="it-IT" sz="1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it-IT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 fede è una via per sentire in anticipo le cose che speriamo, e conoscere ciò che non vediamo. </a:t>
            </a:r>
            <a:endParaRPr lang="it-IT" sz="1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it-IT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 FEDE </a:t>
            </a:r>
            <a:r>
              <a:rPr lang="it-IT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è sostanza di cose sperate e dimostrazione di quelle che non possiamo vedere</a:t>
            </a:r>
            <a:r>
              <a:rPr lang="it-IT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 La più importante è </a:t>
            </a:r>
            <a:r>
              <a:rPr lang="it-IT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 certezza di un’altra vita e della risurrezione</a:t>
            </a:r>
            <a:endParaRPr lang="it-IT" sz="1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it-IT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it-IT" sz="1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rtl="0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3A8E60D0-A82E-4B58-662E-47A2A3B74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8761" y="1655109"/>
            <a:ext cx="2852623" cy="3714750"/>
          </a:xfrm>
        </p:spPr>
      </p:pic>
    </p:spTree>
    <p:extLst>
      <p:ext uri="{BB962C8B-B14F-4D97-AF65-F5344CB8AC3E}">
        <p14:creationId xmlns:p14="http://schemas.microsoft.com/office/powerpoint/2010/main" val="266399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E270AE-8FA6-F586-86AA-A66099CE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371475"/>
            <a:ext cx="10353762" cy="1257300"/>
          </a:xfrm>
        </p:spPr>
        <p:txBody>
          <a:bodyPr>
            <a:normAutofit/>
          </a:bodyPr>
          <a:lstStyle/>
          <a:p>
            <a:r>
              <a:rPr lang="it-IT" sz="2000" dirty="0"/>
              <a:t>LA SPERANZA NELL’INNO ALLA VERGINE – PARADISO CANTO XXXIII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8CE92F00-A3A1-29DE-E5C1-BBB438489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3795" y="1733550"/>
            <a:ext cx="3401030" cy="3657599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65261C-4F02-0977-3854-8990AADB6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3E7A6B6-A455-2162-A41D-17337C20DEC9}"/>
              </a:ext>
            </a:extLst>
          </p:cNvPr>
          <p:cNvSpPr txBox="1"/>
          <p:nvPr/>
        </p:nvSpPr>
        <p:spPr>
          <a:xfrm>
            <a:off x="4462585" y="1733549"/>
            <a:ext cx="595935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it-IT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CANTO XXXIII (Inno alla Vergine)</a:t>
            </a:r>
            <a:br>
              <a:rPr lang="it-IT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it-IT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“Qui se’ a noi meridiana face </a:t>
            </a:r>
            <a:br>
              <a:rPr lang="it-IT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it-IT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 caritate, e giuso, intra ‘ mortali, </a:t>
            </a:r>
            <a:br>
              <a:rPr lang="it-IT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it-IT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se’ di speranza fontana vivace”.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it-IT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PARAFRASI</a:t>
            </a:r>
            <a:br>
              <a:rPr lang="it-IT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it-IT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“Sei come una fiaccola che</a:t>
            </a:r>
            <a:br>
              <a:rPr lang="it-IT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it-IT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illumina di carità la terra e sei </a:t>
            </a:r>
            <a:br>
              <a:rPr lang="it-IT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it-IT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una fontana viva di speranza”</a:t>
            </a:r>
            <a:endParaRPr lang="it-IT" sz="1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it-IT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 Madonna è speranza sempre rinnovata, ogni giorno, ogni mattina, nella nostra vita, come una fontana perenne di acqua fresca. I versi sono stati ripresi da don Luigi Giussani per farne una catechesi mariana molto famosa, durante </a:t>
            </a:r>
            <a:r>
              <a:rPr lang="it-IT" sz="18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 conclusione del XXIII Meeting per l’amicizia fra i popoli, a Rimini nel 2002)</a:t>
            </a:r>
            <a:endParaRPr lang="it-IT" sz="1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650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B74E21-9B79-7D4B-AD7F-9CCF469EC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LA SPERANZA NEI VERSI DI EMILY DICKINSON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B8D049-F57B-9012-FF59-B944807D0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930E7AC6-6901-4FA8-B509-5810F61E28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4123" y="1597236"/>
            <a:ext cx="4134338" cy="4272118"/>
          </a:xfr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6E575F9-2F6D-23C2-CB26-8CA872C66433}"/>
              </a:ext>
            </a:extLst>
          </p:cNvPr>
          <p:cNvSpPr txBox="1"/>
          <p:nvPr/>
        </p:nvSpPr>
        <p:spPr>
          <a:xfrm>
            <a:off x="4407878" y="1597236"/>
            <a:ext cx="5681784" cy="4996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speranza alata </a:t>
            </a:r>
            <a:endParaRPr lang="it-IT" sz="16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“Speranza” è quella cosa piumata –</a:t>
            </a:r>
            <a:br>
              <a:rPr lang="it-IT" sz="1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 si viene a posare sull’anima –</a:t>
            </a:r>
            <a:br>
              <a:rPr lang="it-IT" sz="1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Canta melodie senza parole –</a:t>
            </a:r>
            <a:br>
              <a:rPr lang="it-IT" sz="1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non smette – mai –</a:t>
            </a:r>
            <a:br>
              <a:rPr lang="it-IT" sz="1600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la senti – dolcissima – nel vento –</a:t>
            </a:r>
            <a:br>
              <a:rPr lang="it-IT" sz="1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dura deve essere la tempesta –</a:t>
            </a:r>
            <a:br>
              <a:rPr lang="it-IT" sz="1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capace di intimidire il piccolo uccello</a:t>
            </a:r>
            <a:br>
              <a:rPr lang="it-IT" sz="1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 ha dato calore a tanti –</a:t>
            </a:r>
            <a:br>
              <a:rPr lang="it-IT" sz="1600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 l’ho sentito nel paese più gelido –</a:t>
            </a:r>
            <a:br>
              <a:rPr lang="it-IT" sz="1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sui mari più alieni –</a:t>
            </a:r>
            <a:br>
              <a:rPr lang="it-IT" sz="1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Eppure mai, nemmeno allo stremo,</a:t>
            </a:r>
            <a:br>
              <a:rPr lang="it-IT" sz="1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 chiesto una briciola – di me.</a:t>
            </a:r>
            <a:endParaRPr lang="it-IT" sz="16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Significato: la speranza è paragonata ad un uccellino che cinguetta imperturbabile anche nella tempesta: la speranza è sempre dentro di noi, anche nelle avversità. </a:t>
            </a:r>
            <a:endParaRPr lang="it-IT" sz="18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821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C070ED-6148-AFEB-16A6-E70EDB079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>
                <a:solidFill>
                  <a:srgbClr val="FFFF00"/>
                </a:solidFill>
              </a:rPr>
              <a:t>CARAVAGGIO: LA PRESA DI CRISTO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D07391E4-3B08-D163-387E-0DEEE9D6D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84" y="1683237"/>
            <a:ext cx="5893015" cy="4905131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092BE2C-D6F6-F84B-3004-D8BB68B419F2}"/>
              </a:ext>
            </a:extLst>
          </p:cNvPr>
          <p:cNvSpPr txBox="1"/>
          <p:nvPr/>
        </p:nvSpPr>
        <p:spPr>
          <a:xfrm>
            <a:off x="6244491" y="1683237"/>
            <a:ext cx="4915877" cy="3874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“La presa di Cristo”, cioè la cattura nell’Orto degli Ulivi</a:t>
            </a:r>
            <a:endParaRPr lang="it-IT" sz="14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mano di Giuda è deforme, perché espressione del male</a:t>
            </a:r>
            <a:endParaRPr lang="it-IT" sz="14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mano del gendarme è fredda, metallica, inumana</a:t>
            </a:r>
            <a:br>
              <a:rPr lang="it-IT" sz="1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Tutti i quadri di Caravaggio sono imperniati sulla dialettica ombra luce. </a:t>
            </a:r>
            <a:endParaRPr lang="it-IT" sz="14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Lui ha vissuto questo buio</a:t>
            </a:r>
            <a:endParaRPr lang="it-IT" sz="14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Giovanni fugge dalla scena e con il suo drappo rosso cinabro, va a riempire il mondo dell'amore per la luce e la speranza</a:t>
            </a:r>
            <a:endParaRPr lang="it-IT" sz="14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 spettatore può essere ospitato del quadro (Un buio metafisico, spazio né storico né paesaggistico) </a:t>
            </a:r>
            <a:endParaRPr lang="it-IT" sz="14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Caravaggio si fa interprete di una vera e propria “mistica della luce”. Nella sua interpretazione: L’UOMO VIVE NELLE TENEBRE MA LA LUCE DI DIO LO INVESTE DI SPERANZA</a:t>
            </a:r>
            <a:endParaRPr lang="it-IT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95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95240D-D89B-1C9D-0405-DA05BC4AE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>
                <a:solidFill>
                  <a:srgbClr val="FFFF00"/>
                </a:solidFill>
              </a:rPr>
              <a:t>LA SPERANZA NEL QUOTIDIANO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0E50A3A0-13BB-C436-85F7-0094F335C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5672" y="1676842"/>
            <a:ext cx="4257593" cy="474374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6BCEAC-DF0E-496D-C239-B337F6E5A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DF73375-988A-43EC-A3C5-6EA3569D6746}" type="datetime1">
              <a:rPr lang="it-IT" smtClean="0"/>
              <a:t>25/01/2025</a:t>
            </a:fld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11822E1-751F-A686-4096-FF67C1112EAC}"/>
              </a:ext>
            </a:extLst>
          </p:cNvPr>
          <p:cNvSpPr txBox="1"/>
          <p:nvPr/>
        </p:nvSpPr>
        <p:spPr>
          <a:xfrm>
            <a:off x="4697046" y="1676842"/>
            <a:ext cx="561926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Nei saluti: </a:t>
            </a:r>
            <a:br>
              <a:rPr lang="it-IT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come va? </a:t>
            </a:r>
            <a:br>
              <a:rPr lang="it-IT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Non c’è male… </a:t>
            </a:r>
            <a:br>
              <a:rPr lang="it-IT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Potrebbe andare meglio…</a:t>
            </a:r>
            <a:br>
              <a:rPr lang="it-IT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Si tira a campare…</a:t>
            </a:r>
            <a:br>
              <a:rPr lang="it-IT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Si tira la carretta…</a:t>
            </a:r>
            <a:br>
              <a:rPr lang="it-IT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Si tira avanti…</a:t>
            </a:r>
            <a:br>
              <a:rPr lang="it-IT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sopravvive, non si vive!</a:t>
            </a:r>
            <a:br>
              <a:rPr lang="it-IT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36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6662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690608-4298-4E93-84BA-88BD283FF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FF00"/>
                </a:solidFill>
              </a:rPr>
              <a:t>Un mondo migliore dei precedenti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46484077-5C45-8801-7337-56B6A5168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8865" y="1866900"/>
            <a:ext cx="5259823" cy="371475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A2730B-6A68-E002-A74F-4E99C39C3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3038C96-7350-A470-EAD6-103E12E7AC39}"/>
              </a:ext>
            </a:extLst>
          </p:cNvPr>
          <p:cNvSpPr txBox="1"/>
          <p:nvPr/>
        </p:nvSpPr>
        <p:spPr>
          <a:xfrm>
            <a:off x="6090676" y="1765114"/>
            <a:ext cx="5034027" cy="5548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mondo attuale </a:t>
            </a:r>
            <a:r>
              <a:rPr lang="it-IT" sz="1600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è </a:t>
            </a:r>
            <a:r>
              <a:rPr lang="it-IT" sz="1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migliore di quello che ci ha preceduto (pur considerando che molte cose buone si sono perse)</a:t>
            </a:r>
            <a:endParaRPr lang="it-IT" sz="16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it-IT" sz="1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È necessaria una visione manzoniana della storia</a:t>
            </a:r>
            <a:endParaRPr lang="it-IT" sz="16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it-IT" sz="1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migliore la salute, più cure (persino la prova del Covid è stata superata), meno fame nel mondo, meno guerre, tecnologia meno inquinante, più diritti umani.</a:t>
            </a:r>
            <a:endParaRPr lang="it-IT" sz="16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it-IT" sz="1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aspettative di vita maggiore </a:t>
            </a: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it-IT" sz="1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Prevale invece l’idea di un mondo marcio, di egoismo e cattiveria, amplificate dai media </a:t>
            </a:r>
            <a:endParaRPr lang="it-IT" sz="16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it-IT" sz="1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bene non fa notizia .</a:t>
            </a:r>
            <a:endParaRPr lang="it-IT" sz="16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it-IT" sz="1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deficit di speranza, la disperazione è pericolosa</a:t>
            </a:r>
            <a:endParaRPr lang="it-IT" sz="16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it-IT" sz="1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lamentele sui giovani ci sono sempre state</a:t>
            </a:r>
            <a:endParaRPr lang="it-IT" sz="16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it-IT" sz="1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paura di un cristianesimo (vedi il testo di Giovanni Papini tratto da la Storia di Cristo)</a:t>
            </a:r>
            <a:endParaRPr lang="it-IT" sz="16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it-IT" sz="1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L’esempio di papa Francesco e il primato della Misericordia</a:t>
            </a:r>
            <a:br>
              <a:rPr lang="it-IT" sz="1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16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it-IT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it-IT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it-IT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39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27B71A-A681-772D-7802-571F5F3E5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71382C-1B25-062B-2F29-5F2F0885B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5889BD5C-18C4-93EB-6FC7-39006A6A0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28004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66_TF12214701" id="{B73A1B18-B8E6-438B-871E-978ABF690FDE}" vid="{290171A7-FD28-4592-841F-4B2139457F9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93</TotalTime>
  <Words>775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Calibri</vt:lpstr>
      <vt:lpstr>Goudy Old Style</vt:lpstr>
      <vt:lpstr>Times New Roman</vt:lpstr>
      <vt:lpstr>Wingdings 2</vt:lpstr>
      <vt:lpstr>SlateVTI</vt:lpstr>
      <vt:lpstr>Per una «Speranza attiva»</vt:lpstr>
      <vt:lpstr>La speranza nel mito: Pandora</vt:lpstr>
      <vt:lpstr>LA SPERANZA IN DANTE –  Paradiso, Canto XXIV </vt:lpstr>
      <vt:lpstr>LA SPERANZA NELL’INNO ALLA VERGINE – PARADISO CANTO XXXIII</vt:lpstr>
      <vt:lpstr>LA SPERANZA NEI VERSI DI EMILY DICKINSON</vt:lpstr>
      <vt:lpstr>CARAVAGGIO: LA PRESA DI CRISTO</vt:lpstr>
      <vt:lpstr>LA SPERANZA NEL QUOTIDIANO</vt:lpstr>
      <vt:lpstr>Un mondo migliore dei precedenti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Paolo Romano</dc:creator>
  <cp:lastModifiedBy>Paolo Romano</cp:lastModifiedBy>
  <cp:revision>2</cp:revision>
  <dcterms:created xsi:type="dcterms:W3CDTF">2025-01-24T19:16:30Z</dcterms:created>
  <dcterms:modified xsi:type="dcterms:W3CDTF">2025-01-25T12:53:11Z</dcterms:modified>
</cp:coreProperties>
</file>